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324" r:id="rId2"/>
    <p:sldId id="359" r:id="rId3"/>
    <p:sldId id="325" r:id="rId4"/>
    <p:sldId id="326" r:id="rId5"/>
    <p:sldId id="260" r:id="rId6"/>
    <p:sldId id="261" r:id="rId7"/>
    <p:sldId id="262" r:id="rId8"/>
    <p:sldId id="327" r:id="rId9"/>
    <p:sldId id="328" r:id="rId10"/>
    <p:sldId id="329" r:id="rId11"/>
    <p:sldId id="264" r:id="rId12"/>
    <p:sldId id="265" r:id="rId13"/>
    <p:sldId id="266" r:id="rId14"/>
    <p:sldId id="267" r:id="rId15"/>
    <p:sldId id="268" r:id="rId16"/>
    <p:sldId id="330" r:id="rId17"/>
    <p:sldId id="331" r:id="rId18"/>
    <p:sldId id="272" r:id="rId19"/>
    <p:sldId id="333" r:id="rId20"/>
    <p:sldId id="341" r:id="rId21"/>
    <p:sldId id="334" r:id="rId22"/>
    <p:sldId id="342" r:id="rId23"/>
    <p:sldId id="337" r:id="rId24"/>
    <p:sldId id="338" r:id="rId25"/>
    <p:sldId id="346" r:id="rId26"/>
    <p:sldId id="344" r:id="rId27"/>
    <p:sldId id="347" r:id="rId28"/>
    <p:sldId id="339" r:id="rId29"/>
    <p:sldId id="340" r:id="rId30"/>
    <p:sldId id="348" r:id="rId31"/>
    <p:sldId id="288" r:id="rId32"/>
    <p:sldId id="273" r:id="rId33"/>
    <p:sldId id="349" r:id="rId34"/>
    <p:sldId id="275" r:id="rId35"/>
    <p:sldId id="350" r:id="rId36"/>
    <p:sldId id="276" r:id="rId37"/>
    <p:sldId id="277" r:id="rId38"/>
    <p:sldId id="351" r:id="rId39"/>
    <p:sldId id="352" r:id="rId40"/>
    <p:sldId id="353" r:id="rId41"/>
    <p:sldId id="282" r:id="rId42"/>
    <p:sldId id="283" r:id="rId43"/>
    <p:sldId id="284" r:id="rId44"/>
    <p:sldId id="297" r:id="rId45"/>
    <p:sldId id="298" r:id="rId46"/>
    <p:sldId id="299" r:id="rId47"/>
    <p:sldId id="300" r:id="rId48"/>
    <p:sldId id="301" r:id="rId49"/>
    <p:sldId id="354" r:id="rId50"/>
    <p:sldId id="355" r:id="rId51"/>
    <p:sldId id="356" r:id="rId52"/>
    <p:sldId id="357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58" r:id="rId65"/>
    <p:sldId id="317" r:id="rId66"/>
    <p:sldId id="323" r:id="rId67"/>
    <p:sldId id="318" r:id="rId68"/>
    <p:sldId id="319" r:id="rId69"/>
    <p:sldId id="320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9" autoAdjust="0"/>
    <p:restoredTop sz="94625" autoAdjust="0"/>
  </p:normalViewPr>
  <p:slideViewPr>
    <p:cSldViewPr>
      <p:cViewPr varScale="1">
        <p:scale>
          <a:sx n="60" d="100"/>
          <a:sy n="60" d="100"/>
        </p:scale>
        <p:origin x="10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세상 모든 것이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실세계</a:t>
            </a:r>
            <a:r>
              <a:rPr lang="ko-KR" altLang="en-US" dirty="0"/>
              <a:t> 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존재</a:t>
            </a:r>
            <a:endParaRPr lang="en-US" altLang="ko-KR" dirty="0"/>
          </a:p>
          <a:p>
            <a:pPr lvl="1"/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버튼들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객체를 만들어내기 위한 설계도 혹은 틀</a:t>
            </a:r>
            <a:endParaRPr lang="en-US" altLang="ko-KR" dirty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행동</a:t>
            </a:r>
            <a:r>
              <a:rPr lang="en-US" altLang="ko-KR" dirty="0"/>
              <a:t>(behavior)</a:t>
            </a:r>
            <a:r>
              <a:rPr lang="ko-KR" altLang="en-US" dirty="0"/>
              <a:t> 포함</a:t>
            </a:r>
            <a:endParaRPr lang="en-US" altLang="ko-KR" dirty="0"/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클래스의 모양 그대로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사람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나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윗집사람</a:t>
            </a:r>
            <a:r>
              <a:rPr lang="en-US" altLang="ko-KR" dirty="0"/>
              <a:t>, </a:t>
            </a:r>
            <a:r>
              <a:rPr lang="ko-KR" altLang="en-US" dirty="0"/>
              <a:t>아랫집사람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/>
              <a:t>붕어빵틀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구워낸 붕어빵들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클래스 선언</a:t>
            </a:r>
            <a:r>
              <a:rPr lang="en-US" altLang="ko-KR" dirty="0"/>
              <a:t>, 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필드와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은 </a:t>
            </a:r>
            <a:r>
              <a:rPr lang="en-US" altLang="ko-KR" dirty="0"/>
              <a:t>Circle </a:t>
            </a:r>
            <a:r>
              <a:rPr lang="ko-KR" altLang="en-US" dirty="0"/>
              <a:t>이름의 클래스 선언</a:t>
            </a:r>
            <a:endParaRPr lang="en-US" altLang="ko-KR" dirty="0"/>
          </a:p>
          <a:p>
            <a:pPr lvl="1"/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2"/>
            <a:r>
              <a:rPr lang="ko-KR" altLang="en-US" dirty="0"/>
              <a:t>다른 클래스들에서 </a:t>
            </a:r>
            <a:r>
              <a:rPr lang="en-US" altLang="ko-KR" dirty="0"/>
              <a:t>Circle </a:t>
            </a:r>
            <a:r>
              <a:rPr lang="ko-KR" altLang="en-US" dirty="0"/>
              <a:t>클래스를 사용하거나 접근할 수 있음을 선언</a:t>
            </a:r>
            <a:endParaRPr lang="en-US" altLang="ko-KR" dirty="0"/>
          </a:p>
          <a:p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(field) : </a:t>
            </a:r>
            <a:r>
              <a:rPr lang="ko-KR" altLang="en-US" dirty="0"/>
              <a:t>객체 내에 값을 저장하는 멤버 변수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 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함수이며 객체의 행동</a:t>
            </a:r>
            <a:r>
              <a:rPr lang="en-US" altLang="ko-KR" dirty="0"/>
              <a:t>(</a:t>
            </a:r>
            <a:r>
              <a:rPr lang="ko-KR" altLang="en-US" dirty="0"/>
              <a:t>행위</a:t>
            </a:r>
            <a:r>
              <a:rPr lang="en-US" altLang="ko-KR" dirty="0"/>
              <a:t>)</a:t>
            </a:r>
            <a:r>
              <a:rPr lang="ko-KR" altLang="en-US" dirty="0"/>
              <a:t>를 구현</a:t>
            </a:r>
            <a:endParaRPr lang="en-US" altLang="ko-KR" dirty="0"/>
          </a:p>
          <a:p>
            <a:r>
              <a:rPr lang="ko-KR" altLang="en-US" dirty="0"/>
              <a:t>필드의 접근 지정자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public</a:t>
            </a:r>
          </a:p>
          <a:p>
            <a:pPr lvl="1"/>
            <a:r>
              <a:rPr lang="ko-KR" altLang="en-US" dirty="0"/>
              <a:t>필드나 </a:t>
            </a:r>
            <a:r>
              <a:rPr lang="ko-KR" altLang="en-US" dirty="0" err="1"/>
              <a:t>메소드</a:t>
            </a:r>
            <a:r>
              <a:rPr lang="ko-KR" altLang="en-US" dirty="0"/>
              <a:t> 앞에 붙어 다른 클래스의 접근 허용을 표시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지정자 </a:t>
            </a:r>
            <a:r>
              <a:rPr lang="en-US" altLang="ko-KR" dirty="0"/>
              <a:t>: </a:t>
            </a:r>
            <a:r>
              <a:rPr lang="ko-KR" altLang="en-US" dirty="0"/>
              <a:t>다른 모든 클래스의 접근 허용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클래스의 이름과 동일한 특별한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생성될 때 자동으로 한 번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개발자는 객체를 초기화하는데 필요한 코드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b="1" dirty="0"/>
              <a:t>반드시 </a:t>
            </a:r>
            <a:r>
              <a:rPr lang="en-US" altLang="ko-KR" b="1" dirty="0"/>
              <a:t>new </a:t>
            </a:r>
            <a:r>
              <a:rPr lang="ko-KR" altLang="en-US" b="1" dirty="0"/>
              <a:t>키워드를 </a:t>
            </a:r>
            <a:r>
              <a:rPr lang="ko-KR" altLang="en-US" dirty="0"/>
              <a:t>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lvl="1"/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lvl="1"/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타입 크기의 메모리 할당</a:t>
            </a:r>
          </a:p>
          <a:p>
            <a:pPr lvl="2"/>
            <a:r>
              <a:rPr lang="ko-KR" altLang="en-US" dirty="0"/>
              <a:t>객체 내 </a:t>
            </a:r>
            <a:r>
              <a:rPr lang="ko-KR" altLang="en-US" dirty="0" err="1"/>
              <a:t>생성자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en-US" altLang="ko-KR" dirty="0"/>
              <a:t>.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접근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3(4).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399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 :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4-2 : 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객체가 생성될 때 초기화를 위해 실행되는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34B65-16BE-424A-AED5-BFFE9A2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389C5-E8A7-47C0-9542-77AFF839D29D}"/>
              </a:ext>
            </a:extLst>
          </p:cNvPr>
          <p:cNvSpPr txBox="1"/>
          <p:nvPr/>
        </p:nvSpPr>
        <p:spPr>
          <a:xfrm>
            <a:off x="2627784" y="2132856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0092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두 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반드시 동일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여러 </a:t>
            </a:r>
            <a:r>
              <a:rPr lang="ko-KR" altLang="en-US" dirty="0" err="1"/>
              <a:t>개작성</a:t>
            </a:r>
            <a:r>
              <a:rPr lang="ko-KR" altLang="en-US" dirty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</a:t>
            </a:r>
            <a:r>
              <a:rPr lang="en-US" altLang="ko-KR" dirty="0"/>
              <a:t>, </a:t>
            </a:r>
            <a:r>
              <a:rPr lang="ko-KR" altLang="en-US" dirty="0"/>
              <a:t>객체당 한 번 호출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없음</a:t>
            </a:r>
            <a:endParaRPr lang="en-US" altLang="ko-KR" dirty="0"/>
          </a:p>
          <a:p>
            <a:pPr lvl="1"/>
            <a:r>
              <a:rPr lang="ko-KR" altLang="en-US" dirty="0"/>
              <a:t>생성자의 목적은 객체 초기화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객체가 생성될 때 반드시 호출됨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그러므로 하나 이상 선언되어야 함</a:t>
            </a:r>
            <a:endParaRPr lang="en-US" altLang="ko-KR" dirty="0"/>
          </a:p>
          <a:p>
            <a:pPr lvl="3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작성하지 않았으면 컴파일러가 자동으로 기본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4-4 : </a:t>
            </a:r>
            <a:r>
              <a:rPr lang="ko-KR" altLang="en-US" dirty="0" err="1"/>
              <a:t>생성자</a:t>
            </a:r>
            <a:r>
              <a:rPr lang="ko-KR" altLang="en-US" dirty="0"/>
              <a:t> 선언 및 활용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매개 변수 없고 아무 작업 없이 단순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  <a:endParaRPr lang="en-US" altLang="ko-KR" dirty="0"/>
          </a:p>
          <a:p>
            <a:r>
              <a:rPr lang="ko-KR" altLang="en-US" dirty="0"/>
              <a:t>클래스에 생성자가 하나도 선언되지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컴파일러에 의해 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/>
              <a:t>다른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전달할 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속에서의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" y="1844824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this()</a:t>
            </a:r>
          </a:p>
          <a:p>
            <a:pPr lvl="1"/>
            <a:r>
              <a:rPr lang="ko-KR" altLang="en-US"/>
              <a:t>클래스 내의 다른 생성자 호출</a:t>
            </a:r>
            <a:endParaRPr lang="en-US" altLang="ko-KR"/>
          </a:p>
          <a:p>
            <a:pPr lvl="1"/>
            <a:r>
              <a:rPr lang="ko-KR" altLang="en-US"/>
              <a:t>생성자 내에서만 사용 가능</a:t>
            </a:r>
            <a:endParaRPr lang="en-US" altLang="ko-KR"/>
          </a:p>
          <a:p>
            <a:pPr lvl="1"/>
            <a:r>
              <a:rPr lang="ko-KR" altLang="en-US"/>
              <a:t>반드시 생성자 코드의 제일 처음에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 </a:t>
            </a:r>
            <a:r>
              <a:rPr lang="ko-KR" altLang="en-US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특성 </a:t>
            </a:r>
            <a:r>
              <a:rPr lang="en-US" altLang="ko-KR" dirty="0"/>
              <a:t>: </a:t>
            </a:r>
            <a:r>
              <a:rPr lang="ko-KR" altLang="en-US" dirty="0"/>
              <a:t>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객체를 캡슐로 싸서 내부를 볼 수 없게 하는 것</a:t>
            </a:r>
            <a:endParaRPr lang="en-US" altLang="ko-KR" dirty="0"/>
          </a:p>
          <a:p>
            <a:pPr lvl="1"/>
            <a:r>
              <a:rPr lang="ko-KR" altLang="en-US" dirty="0"/>
              <a:t>객체의 본질적인 특징</a:t>
            </a:r>
            <a:endParaRPr lang="en-US" altLang="ko-KR" dirty="0"/>
          </a:p>
          <a:p>
            <a:pPr lvl="2"/>
            <a:r>
              <a:rPr lang="ko-KR" altLang="en-US" dirty="0"/>
              <a:t>외부의 접근으로부터 객체 보호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4-5 this()</a:t>
            </a:r>
            <a:r>
              <a:rPr lang="ko-KR" altLang="en-US" dirty="0"/>
              <a:t>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/>
              <a:t>객체의 치환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7975" y="5619055"/>
            <a:ext cx="1505563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880352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객체 배열 생성 및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24674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4-6 : Circle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4-7 : </a:t>
            </a:r>
            <a:r>
              <a:rPr lang="ko-KR" altLang="en-US" dirty="0"/>
              <a:t>객체 배열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</a:t>
            </a:r>
            <a:r>
              <a:rPr lang="en-US" altLang="ko-KR" dirty="0"/>
              <a:t>, C/C++</a:t>
            </a:r>
            <a:r>
              <a:rPr lang="ko-KR" altLang="en-US" dirty="0"/>
              <a:t>의 함수와 동일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자바의 모든 </a:t>
            </a:r>
            <a:r>
              <a:rPr lang="ko-KR" altLang="en-US" dirty="0" err="1"/>
              <a:t>메소드는</a:t>
            </a:r>
            <a:r>
              <a:rPr lang="ko-KR" altLang="en-US" dirty="0"/>
              <a:t> 반드시 클래스 안에 있어야 함</a:t>
            </a:r>
            <a:r>
              <a:rPr lang="en-US" altLang="ko-KR" dirty="0"/>
              <a:t>(</a:t>
            </a:r>
            <a:r>
              <a:rPr lang="ko-KR" altLang="en-US" dirty="0"/>
              <a:t>캡슐화 원칙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메소드</a:t>
            </a:r>
            <a:r>
              <a:rPr lang="ko-KR" altLang="en-US" dirty="0"/>
              <a:t> 구성 형식</a:t>
            </a:r>
            <a:endParaRPr lang="en-US" altLang="ko-KR" dirty="0"/>
          </a:p>
          <a:p>
            <a:pPr lvl="1"/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r>
              <a:rPr lang="en-US" altLang="ko-KR" dirty="0"/>
              <a:t>public. private, protected, </a:t>
            </a:r>
            <a:r>
              <a:rPr lang="ko-KR" altLang="en-US" dirty="0"/>
              <a:t>디폴트</a:t>
            </a:r>
            <a:r>
              <a:rPr lang="en-US" altLang="ko-KR" dirty="0"/>
              <a:t>(</a:t>
            </a:r>
            <a:r>
              <a:rPr lang="ko-KR" altLang="en-US" dirty="0"/>
              <a:t>접근 지정자 생략된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반환하는 값의 데이터 타입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인자 전달 방식</a:t>
            </a:r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1. </a:t>
            </a:r>
            <a:r>
              <a:rPr lang="ko-KR" altLang="en-US" u="sng" dirty="0"/>
              <a:t>기본 타입의 값 전달</a:t>
            </a:r>
            <a:endParaRPr lang="en-US" altLang="ko-KR" u="sng" dirty="0"/>
          </a:p>
          <a:p>
            <a:pPr lvl="2"/>
            <a:r>
              <a:rPr lang="ko-KR" altLang="en-US" dirty="0"/>
              <a:t>값이 복사되어 전달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매개변수가 변경되어도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값은 변경되지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2. </a:t>
            </a:r>
            <a:r>
              <a:rPr lang="ko-KR" altLang="en-US" u="sng" dirty="0"/>
              <a:t>객체</a:t>
            </a:r>
            <a:r>
              <a:rPr lang="en-US" altLang="ko-KR" u="sng" dirty="0"/>
              <a:t> </a:t>
            </a:r>
            <a:r>
              <a:rPr lang="ko-KR" altLang="en-US" u="sng" dirty="0"/>
              <a:t>혹은 배열 전달</a:t>
            </a:r>
            <a:endParaRPr lang="en-US" altLang="ko-KR" u="sng" dirty="0"/>
          </a:p>
          <a:p>
            <a:pPr lvl="2"/>
            <a:r>
              <a:rPr lang="ko-KR" altLang="en-US" dirty="0"/>
              <a:t>객체나 배열의 </a:t>
            </a:r>
            <a:r>
              <a:rPr lang="ko-KR" altLang="en-US" dirty="0" err="1"/>
              <a:t>레퍼런스만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3"/>
            <a:r>
              <a:rPr lang="ko-KR" altLang="en-US" dirty="0"/>
              <a:t>객체 혹은 배열이 통째로 복사되어 전달되는 것이 아님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매개변수와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(class):</a:t>
            </a:r>
            <a:r>
              <a:rPr lang="ko-KR" altLang="en-US" dirty="0"/>
              <a:t> 객체 모양을 선언한 틀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는 모두 클래스 내에 구현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클래스의 모양대로 생성된 실체</a:t>
            </a:r>
            <a:r>
              <a:rPr lang="en-US" altLang="ko-KR" dirty="0"/>
              <a:t>(instance)</a:t>
            </a:r>
          </a:p>
          <a:p>
            <a:pPr lvl="2"/>
            <a:r>
              <a:rPr lang="ko-KR" altLang="en-US" dirty="0"/>
              <a:t>객체 내 데이터에 대한 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pPr lvl="3"/>
            <a:r>
              <a:rPr lang="ko-KR" altLang="en-US" dirty="0"/>
              <a:t>객체 외부에서는 비공개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에 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외부에서는 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멤버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/>
              <a:t>이름이 동일한 </a:t>
            </a:r>
            <a:r>
              <a:rPr lang="ko-KR" altLang="en-US" dirty="0" err="1"/>
              <a:t>메소드들</a:t>
            </a:r>
            <a:endParaRPr lang="en-US" altLang="ko-KR" dirty="0"/>
          </a:p>
          <a:p>
            <a:pPr lvl="1"/>
            <a:r>
              <a:rPr lang="ko-KR" altLang="en-US" dirty="0"/>
              <a:t>리턴 타입은 오버로딩과 관련 없음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객체 소멸</a:t>
            </a:r>
            <a:endParaRPr lang="en-US" altLang="ko-KR"/>
          </a:p>
          <a:p>
            <a:pPr lvl="1"/>
            <a:r>
              <a:rPr lang="en-US" altLang="ko-KR"/>
              <a:t>new</a:t>
            </a:r>
            <a:r>
              <a:rPr lang="ko-KR" altLang="en-US"/>
              <a:t>에 의해 할당된 객체 메모리를 자바 가상 기계의 가용 메모리로 되돌려 주는 행위</a:t>
            </a:r>
            <a:endParaRPr lang="en-US" altLang="ko-KR"/>
          </a:p>
          <a:p>
            <a:r>
              <a:rPr lang="ko-KR" altLang="en-US"/>
              <a:t>자바 응용프로그램에서 임의로 객체</a:t>
            </a:r>
            <a:r>
              <a:rPr lang="en-US" altLang="ko-KR"/>
              <a:t> </a:t>
            </a:r>
            <a:r>
              <a:rPr lang="ko-KR" altLang="en-US"/>
              <a:t>소멸할 수 없음</a:t>
            </a:r>
            <a:endParaRPr lang="en-US" altLang="ko-KR"/>
          </a:p>
          <a:p>
            <a:pPr lvl="1"/>
            <a:r>
              <a:rPr lang="ko-KR" altLang="en-US"/>
              <a:t>객체 소멸은 자바 가상 기계의 고유한 역할</a:t>
            </a:r>
            <a:endParaRPr lang="en-US" altLang="ko-KR"/>
          </a:p>
          <a:p>
            <a:pPr lvl="1"/>
            <a:r>
              <a:rPr lang="ko-KR" altLang="en-US"/>
              <a:t>자바 개발자에게는 매우 다행스러운 기능</a:t>
            </a:r>
            <a:endParaRPr lang="en-US" altLang="ko-KR"/>
          </a:p>
          <a:p>
            <a:pPr lvl="2"/>
            <a:r>
              <a:rPr lang="en-US" altLang="ko-KR"/>
              <a:t>C/C++</a:t>
            </a:r>
            <a:r>
              <a:rPr lang="ko-KR" altLang="en-US"/>
              <a:t>에서는 할당받은 객체를 개발자가 되돌려 주어야 함</a:t>
            </a:r>
            <a:endParaRPr lang="en-US" altLang="ko-KR"/>
          </a:p>
          <a:p>
            <a:pPr lvl="3"/>
            <a:r>
              <a:rPr lang="en-US" altLang="ko-KR"/>
              <a:t>C/C++</a:t>
            </a:r>
            <a:r>
              <a:rPr lang="ko-KR" altLang="en-US"/>
              <a:t> 프로그램 작성을 어렵게 만드는 요인</a:t>
            </a:r>
            <a:endParaRPr lang="en-US" altLang="ko-KR"/>
          </a:p>
          <a:p>
            <a:r>
              <a:rPr lang="ko-KR" altLang="en-US"/>
              <a:t>가비지</a:t>
            </a:r>
            <a:endParaRPr lang="en-US" altLang="ko-KR"/>
          </a:p>
          <a:p>
            <a:pPr lvl="1"/>
            <a:r>
              <a:rPr lang="ko-KR" altLang="en-US"/>
              <a:t>가리키는 레퍼런스가 하나도 없는 객체</a:t>
            </a:r>
            <a:endParaRPr lang="en-US" altLang="ko-KR"/>
          </a:p>
          <a:p>
            <a:pPr lvl="2"/>
            <a:r>
              <a:rPr lang="ko-KR" altLang="en-US"/>
              <a:t>누구도 사용할 수 없게 된 메모리</a:t>
            </a:r>
            <a:endParaRPr lang="en-US" altLang="ko-KR"/>
          </a:p>
          <a:p>
            <a:r>
              <a:rPr lang="ko-KR" altLang="en-US"/>
              <a:t>가비지 켈렉션</a:t>
            </a:r>
            <a:endParaRPr lang="en-US" altLang="ko-KR"/>
          </a:p>
          <a:p>
            <a:pPr lvl="1"/>
            <a:r>
              <a:rPr lang="ko-KR" altLang="en-US"/>
              <a:t>자바 가상 기계의 가비지 컬렉터가 자동으로 가비지 수집 반환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: </a:t>
            </a:r>
            <a:r>
              <a:rPr lang="ko-KR" altLang="en-US" dirty="0" err="1"/>
              <a:t>가비지의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766743"/>
            <a:ext cx="324306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5" y="4005064"/>
            <a:ext cx="517091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자바에서 </a:t>
            </a:r>
            <a:r>
              <a:rPr lang="ko-KR" altLang="en-US" dirty="0" err="1"/>
              <a:t>가비지를</a:t>
            </a:r>
            <a:r>
              <a:rPr lang="ko-KR" altLang="en-US" dirty="0"/>
              <a:t> 자동 회수하는 과정</a:t>
            </a:r>
            <a:endParaRPr lang="en-US" altLang="ko-KR" dirty="0"/>
          </a:p>
          <a:p>
            <a:pPr lvl="2"/>
            <a:r>
              <a:rPr lang="ko-KR" altLang="en-US" dirty="0"/>
              <a:t>가용 메모리로 반환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컬렉션 </a:t>
            </a:r>
            <a:r>
              <a:rPr lang="ko-KR" altLang="en-US" dirty="0" err="1"/>
              <a:t>스레드에</a:t>
            </a:r>
            <a:r>
              <a:rPr lang="ko-KR" altLang="en-US" dirty="0"/>
              <a:t> 의해 수행</a:t>
            </a:r>
            <a:endParaRPr lang="en-US" altLang="ko-KR" dirty="0"/>
          </a:p>
          <a:p>
            <a:r>
              <a:rPr lang="ko-KR" altLang="en-US" dirty="0"/>
              <a:t>개발자에 의한 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이 코드는 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요청</a:t>
            </a:r>
            <a:endParaRPr lang="en-US" altLang="ko-KR" dirty="0"/>
          </a:p>
          <a:p>
            <a:pPr lvl="3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 있는 클래스 파일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.class)</a:t>
            </a:r>
            <a:r>
              <a:rPr lang="ko-KR" altLang="en-US" dirty="0"/>
              <a:t>을 저장하는 디렉터리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하나 이상의 패키지로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지향의 특성 </a:t>
            </a:r>
            <a:r>
              <a:rPr lang="en-US" altLang="ko-KR"/>
              <a:t>: </a:t>
            </a:r>
            <a:r>
              <a:rPr lang="ko-KR" altLang="en-US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개체의 속성이 하위 개체에 물려짐</a:t>
            </a:r>
            <a:endParaRPr lang="en-US" altLang="ko-KR" dirty="0"/>
          </a:p>
          <a:p>
            <a:pPr lvl="1"/>
            <a:r>
              <a:rPr lang="ko-KR" altLang="en-US" dirty="0"/>
              <a:t>하위 객체가 상위 개체의 속성을 모두 가지는 관계</a:t>
            </a:r>
            <a:endParaRPr lang="en-US" altLang="ko-KR" dirty="0"/>
          </a:p>
          <a:p>
            <a:r>
              <a:rPr lang="ko-KR" altLang="en-US" dirty="0" err="1"/>
              <a:t>실세계의</a:t>
            </a:r>
            <a:r>
              <a:rPr lang="ko-KR" altLang="en-US" dirty="0"/>
              <a:t> 상속 사례</a:t>
            </a:r>
            <a:endParaRPr lang="en-US" altLang="ko-KR" dirty="0"/>
          </a:p>
          <a:p>
            <a:pPr lvl="1"/>
            <a:r>
              <a:rPr lang="ko-KR" altLang="en-US" dirty="0"/>
              <a:t>유전적 상속 관계</a:t>
            </a:r>
            <a:endParaRPr lang="en-US" altLang="ko-KR" dirty="0"/>
          </a:p>
          <a:p>
            <a:pPr lvl="2"/>
            <a:r>
              <a:rPr lang="ko-KR" altLang="en-US" dirty="0"/>
              <a:t>나무는 식물의 속성과 생물의 속성을 모두 가짐</a:t>
            </a:r>
            <a:endParaRPr lang="en-US" altLang="ko-KR" dirty="0"/>
          </a:p>
          <a:p>
            <a:pPr lvl="3"/>
            <a:r>
              <a:rPr lang="ko-KR" altLang="en-US" dirty="0"/>
              <a:t>그러므로 나무는 식물이다</a:t>
            </a:r>
            <a:r>
              <a:rPr lang="en-US" altLang="ko-KR" dirty="0"/>
              <a:t>. </a:t>
            </a:r>
            <a:r>
              <a:rPr lang="ko-KR" altLang="en-US" dirty="0"/>
              <a:t>나무는 </a:t>
            </a:r>
            <a:r>
              <a:rPr lang="ko-KR" altLang="en-US" dirty="0" err="1"/>
              <a:t>생물이다하고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pPr lvl="2"/>
            <a:r>
              <a:rPr lang="ko-KR" altLang="en-US" dirty="0"/>
              <a:t>사람은 생물의 속성은 가지지만 식물의 속성은 가지고 있지 않음</a:t>
            </a:r>
            <a:endParaRPr lang="en-US" altLang="ko-KR" dirty="0"/>
          </a:p>
          <a:p>
            <a:pPr lvl="3"/>
            <a:r>
              <a:rPr lang="ko-KR" altLang="en-US" dirty="0"/>
              <a:t>그러므로 사람은 생물이다라고 할 수 있지만</a:t>
            </a:r>
            <a:r>
              <a:rPr lang="en-US" altLang="ko-KR" dirty="0"/>
              <a:t>, </a:t>
            </a:r>
            <a:r>
              <a:rPr lang="ko-KR" altLang="en-US" dirty="0"/>
              <a:t>하지만 사람은 식물이다라고 할 수 없음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지정자의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: </a:t>
            </a:r>
            <a:r>
              <a:rPr lang="ko-KR" altLang="en-US" dirty="0"/>
              <a:t>멤버의 접근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특성 </a:t>
            </a:r>
            <a:r>
              <a:rPr lang="en-US" altLang="ko-KR" dirty="0"/>
              <a:t>–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특성 </a:t>
            </a:r>
            <a:r>
              <a:rPr lang="en-US" altLang="ko-KR" dirty="0"/>
              <a:t>–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다른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endParaRPr lang="en-US" altLang="ko-KR" dirty="0"/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멤버와 </a:t>
            </a:r>
            <a:r>
              <a:rPr lang="en-US" altLang="ko-KR" dirty="0"/>
              <a:t>static </a:t>
            </a:r>
            <a:r>
              <a:rPr lang="ko-KR" altLang="en-US" dirty="0"/>
              <a:t>멤버의 차이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객체의 멤버로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클래스 이름으로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static</a:t>
            </a:r>
            <a:r>
              <a:rPr lang="ko-KR" altLang="en-US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lvl="1"/>
            <a:r>
              <a:rPr lang="ko-KR" altLang="en-US" dirty="0"/>
              <a:t>전역변수나 전역 함수는 </a:t>
            </a:r>
            <a:r>
              <a:rPr lang="en-US" altLang="ko-KR" dirty="0"/>
              <a:t>static</a:t>
            </a:r>
            <a:r>
              <a:rPr lang="ko-KR" altLang="en-US" dirty="0"/>
              <a:t>으로 클래스에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멤버를 가진 클래스 사례</a:t>
            </a:r>
            <a:endParaRPr lang="en-US" altLang="ko-KR" dirty="0"/>
          </a:p>
          <a:p>
            <a:pPr lvl="2"/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3"/>
            <a:r>
              <a:rPr lang="ko-KR" altLang="en-US" dirty="0"/>
              <a:t>모든 필드와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public static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3"/>
            <a:r>
              <a:rPr lang="ko-KR" altLang="en-US" dirty="0"/>
              <a:t>다른 모든 클래스에서 사용할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공유 멤버를 작성할 때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 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생성</a:t>
            </a:r>
            <a:r>
              <a:rPr lang="en-US" altLang="ko-KR" dirty="0"/>
              <a:t>.</a:t>
            </a:r>
            <a:r>
              <a:rPr lang="ko-KR" altLang="en-US" dirty="0"/>
              <a:t> 클래스의 객체들 공유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4-11 : 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 접근할 수 없음</a:t>
            </a:r>
            <a:endParaRPr lang="en-US" altLang="ko-KR" dirty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실행될 수 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 err="1"/>
              <a:t>메소드와</a:t>
            </a:r>
            <a:r>
              <a:rPr lang="en-US" altLang="ko-KR" dirty="0"/>
              <a:t> </a:t>
            </a:r>
            <a:r>
              <a:rPr lang="ko-KR" altLang="en-US" dirty="0"/>
              <a:t>필드 사용 불가</a:t>
            </a:r>
            <a:endParaRPr lang="en-US" altLang="ko-KR" dirty="0"/>
          </a:p>
          <a:p>
            <a:pPr lvl="2"/>
            <a:r>
              <a:rPr lang="ko-KR" altLang="en-US" dirty="0"/>
              <a:t>반대로</a:t>
            </a:r>
            <a:r>
              <a:rPr lang="en-US" altLang="ko-KR" dirty="0"/>
              <a:t>, non-static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4-12 : static</a:t>
            </a:r>
            <a:r>
              <a:rPr lang="ko-KR" altLang="en-US"/>
              <a:t>을 이용한 환률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 </a:t>
            </a:r>
            <a:r>
              <a:rPr lang="en-US" altLang="ko-KR" dirty="0"/>
              <a:t>- </a:t>
            </a:r>
            <a:r>
              <a:rPr lang="ko-KR" altLang="en-US" dirty="0"/>
              <a:t>클래스 상속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오버라이딩</a:t>
            </a:r>
            <a:r>
              <a:rPr lang="ko-KR" altLang="en-US" dirty="0"/>
              <a:t> 불가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상수 선언</a:t>
            </a:r>
            <a:endParaRPr lang="en-US" altLang="ko-KR" dirty="0"/>
          </a:p>
          <a:p>
            <a:pPr lvl="1"/>
            <a:r>
              <a:rPr lang="ko-KR" altLang="en-US" dirty="0"/>
              <a:t>상수를 선언할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실행 중에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ko-KR" altLang="en-US"/>
              <a:t>지향의 특성 </a:t>
            </a:r>
            <a:r>
              <a:rPr lang="en-US" altLang="ko-KR"/>
              <a:t>: </a:t>
            </a:r>
            <a:r>
              <a:rPr lang="ko-KR" altLang="en-US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클래스나 객체에 따라 다르게 동작하도록 구현</a:t>
            </a:r>
            <a:endParaRPr lang="en-US" altLang="ko-KR" dirty="0"/>
          </a:p>
          <a:p>
            <a:pPr lvl="1"/>
            <a:r>
              <a:rPr lang="ko-KR" altLang="en-US" dirty="0" err="1"/>
              <a:t>다형성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컴퓨터 초기 시대의 프로그래밍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 처리 과정</a:t>
            </a:r>
            <a:r>
              <a:rPr lang="en-US" altLang="ko-KR" dirty="0"/>
              <a:t>, </a:t>
            </a:r>
            <a:r>
              <a:rPr lang="ko-KR" altLang="en-US" dirty="0"/>
              <a:t>계산 절차 중요</a:t>
            </a:r>
            <a:endParaRPr lang="en-US" altLang="ko-KR" dirty="0"/>
          </a:p>
          <a:p>
            <a:pPr lvl="1"/>
            <a:r>
              <a:rPr lang="ko-KR" altLang="en-US" dirty="0"/>
              <a:t>현대의 프로그래밍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2"/>
            <a:r>
              <a:rPr lang="ko-KR" altLang="en-US" dirty="0" err="1"/>
              <a:t>실세계에서는</a:t>
            </a:r>
            <a:r>
              <a:rPr lang="ko-KR" altLang="en-US" dirty="0"/>
              <a:t> 절차나 과정보다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중심적 언어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3783</TotalTime>
  <Words>2773</Words>
  <Application>Microsoft Office PowerPoint</Application>
  <PresentationFormat>화면 슬라이드 쇼(4:3)</PresentationFormat>
  <Paragraphs>936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HY나무L</vt:lpstr>
      <vt:lpstr>YDVYGOStd12</vt:lpstr>
      <vt:lpstr>맑은 고딕</vt:lpstr>
      <vt:lpstr>휴먼편지체</vt:lpstr>
      <vt:lpstr>Wingdings</vt:lpstr>
      <vt:lpstr>Wingdings 2</vt:lpstr>
      <vt:lpstr>가을</vt:lpstr>
      <vt:lpstr>세상 모든 것이 객체</vt:lpstr>
      <vt:lpstr>PowerPoint 프레젠테이션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환률 계산기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210</cp:revision>
  <dcterms:created xsi:type="dcterms:W3CDTF">2011-08-27T14:53:28Z</dcterms:created>
  <dcterms:modified xsi:type="dcterms:W3CDTF">2019-07-02T03:37:33Z</dcterms:modified>
</cp:coreProperties>
</file>